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3"/>
  </p:notesMasterIdLst>
  <p:sldIdLst>
    <p:sldId id="303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J. Lanning" initials="MJL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F23"/>
    <a:srgbClr val="133B1C"/>
    <a:srgbClr val="8BB7DB"/>
    <a:srgbClr val="7AEA82"/>
    <a:srgbClr val="DBFFDB"/>
    <a:srgbClr val="9FD4FF"/>
    <a:srgbClr val="6ACA70"/>
    <a:srgbClr val="A3CAA6"/>
    <a:srgbClr val="AFDAF4"/>
    <a:srgbClr val="88B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3" autoAdjust="0"/>
    <p:restoredTop sz="99832" autoAdjust="0"/>
  </p:normalViewPr>
  <p:slideViewPr>
    <p:cSldViewPr snapToObjects="1" showGuides="1">
      <p:cViewPr>
        <p:scale>
          <a:sx n="125" d="100"/>
          <a:sy n="125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D54F2F75-243A-FB4A-BB71-5DBE66AC4BBD}" type="datetime1">
              <a:rPr lang="en-US"/>
              <a:pPr/>
              <a:t>8/25/12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27BB6045-051A-6941-8556-5550705DD11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29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9200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C1D5CFCD-18AC-F242-AA6B-BBE512C38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0B5CB2-5E97-E044-B4FD-4521B467DFE8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57567-C3A5-8F4C-BE7D-94406A92B8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1F5D97-E44A-224E-AEDA-58F69B9EEB4A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83A2D-EA4C-6940-A484-FC44596A6D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34BC4D-6962-3040-8107-4A75831CA045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B3806-5C79-D645-90EB-B463FD86E7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F216AD-6F43-D14C-BFB9-B41C4AC41DDC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C1965-D69E-4F4F-95A5-314040977C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16AE5B-98A5-1547-AC69-A934174B4117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333A6-960B-F442-8D34-78F225F18E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444B67-A9F0-F24D-8153-46C280019679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48ABE-65CE-1C4A-85EF-EB53480F68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ADC17-2E81-CF4D-B571-F4A21BE14176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CB6EB-3EC1-5C43-A833-53FE56AB5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EA65A6-5516-0643-94DE-B4C315F5E1C9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85DED-E306-FC4B-AF24-EE4BA2157D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9200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fld id="{0FA0AA10-A9E3-0341-B700-F526941D8E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228600" y="2724150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rPr>
              <a:t>Creatively explore customer-experiences in our value-delivery Chain…</a:t>
            </a:r>
          </a:p>
        </p:txBody>
      </p:sp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533400" y="5268913"/>
            <a:ext cx="8077200" cy="763587"/>
            <a:chOff x="336" y="3119"/>
            <a:chExt cx="5088" cy="481"/>
          </a:xfrm>
        </p:grpSpPr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2191" y="3119"/>
              <a:ext cx="2081" cy="481"/>
            </a:xfrm>
            <a:prstGeom prst="chevron">
              <a:avLst>
                <a:gd name="adj" fmla="val 108160"/>
              </a:avLst>
            </a:prstGeom>
            <a:solidFill>
              <a:schemeClr val="bg1"/>
            </a:solidFill>
            <a:ln w="28575">
              <a:solidFill>
                <a:srgbClr val="A70E0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 dirty="0"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36" y="3119"/>
              <a:ext cx="2400" cy="481"/>
            </a:xfrm>
            <a:prstGeom prst="chevron">
              <a:avLst>
                <a:gd name="adj" fmla="val 98452"/>
              </a:avLst>
            </a:prstGeom>
            <a:solidFill>
              <a:schemeClr val="bg1"/>
            </a:solidFill>
            <a:ln w="28575">
              <a:solidFill>
                <a:srgbClr val="A70E0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="1" dirty="0"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696" y="314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Choose a Complete, Real Value Proposition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552" y="3119"/>
              <a:ext cx="1872" cy="481"/>
            </a:xfrm>
            <a:prstGeom prst="chevron">
              <a:avLst>
                <a:gd name="adj" fmla="val 77117"/>
              </a:avLst>
            </a:prstGeom>
            <a:solidFill>
              <a:schemeClr val="bg1"/>
            </a:solidFill>
            <a:ln w="28575">
              <a:solidFill>
                <a:srgbClr val="A70E0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 dirty="0"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640" y="3135"/>
              <a:ext cx="10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Provide </a:t>
              </a:r>
            </a:p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that VP</a:t>
              </a:r>
              <a:endParaRPr lang="en-US" b="1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936" y="3148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Communicate that VP</a:t>
              </a:r>
              <a:endParaRPr lang="en-US" b="1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14" name="Text Box 13"/>
          <p:cNvSpPr txBox="1">
            <a:spLocks noChangeArrowheads="1"/>
          </p:cNvSpPr>
          <p:nvPr userDrawn="1"/>
        </p:nvSpPr>
        <p:spPr bwMode="auto">
          <a:xfrm>
            <a:off x="395288" y="4637088"/>
            <a:ext cx="821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rPr>
              <a:t>…then develop profitable value-delivery strategy for our Business:</a:t>
            </a:r>
          </a:p>
        </p:txBody>
      </p:sp>
      <p:sp>
        <p:nvSpPr>
          <p:cNvPr id="15" name="Text Box 14"/>
          <p:cNvSpPr txBox="1">
            <a:spLocks noChangeArrowheads="1"/>
          </p:cNvSpPr>
          <p:nvPr userDrawn="1"/>
        </p:nvSpPr>
        <p:spPr bwMode="auto">
          <a:xfrm>
            <a:off x="381000" y="6299200"/>
            <a:ext cx="838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rPr>
              <a:t>CONFIDENTIAL</a:t>
            </a:r>
          </a:p>
        </p:txBody>
      </p:sp>
      <p:grpSp>
        <p:nvGrpSpPr>
          <p:cNvPr id="16" name="Group 25"/>
          <p:cNvGrpSpPr>
            <a:grpSpLocks/>
          </p:cNvGrpSpPr>
          <p:nvPr userDrawn="1"/>
        </p:nvGrpSpPr>
        <p:grpSpPr bwMode="auto">
          <a:xfrm>
            <a:off x="334963" y="3332163"/>
            <a:ext cx="8474075" cy="1087437"/>
            <a:chOff x="334963" y="3289299"/>
            <a:chExt cx="8474075" cy="1087438"/>
          </a:xfrm>
        </p:grpSpPr>
        <p:pic>
          <p:nvPicPr>
            <p:cNvPr id="17" name="Picture 17"/>
            <p:cNvPicPr preferRelativeResize="0">
              <a:picLocks noChangeArrowheads="1"/>
            </p:cNvPicPr>
            <p:nvPr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4963" y="3289299"/>
              <a:ext cx="8474075" cy="1087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998663" y="3625849"/>
              <a:ext cx="21336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OUR BUSINESS</a:t>
              </a:r>
              <a:endParaRPr lang="en-US" b="1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810000" y="3505199"/>
              <a:ext cx="1524000" cy="615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 b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IMMEDIATE CUSTOMER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858000" y="3505199"/>
              <a:ext cx="1752600" cy="60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 b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END-USER’S CUSTOMER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5287963" y="3608386"/>
              <a:ext cx="1752600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 b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END-USER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563563" y="3657599"/>
              <a:ext cx="18288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rgbClr val="020699"/>
                  </a:solidFill>
                  <a:ea typeface="Arial" pitchFamily="-111" charset="0"/>
                  <a:cs typeface="Arial" pitchFamily="-111" charset="0"/>
                </a:rPr>
                <a:t>SUPPLIER</a:t>
              </a:r>
              <a:endParaRPr lang="en-US" b="1" dirty="0">
                <a:solidFill>
                  <a:srgbClr val="020699"/>
                </a:solidFill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799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63562" y="1295401"/>
            <a:ext cx="8199437" cy="1295400"/>
          </a:xfrm>
          <a:solidFill>
            <a:srgbClr val="FFFFFF"/>
          </a:solidFill>
          <a:ln w="38100" cap="flat" cmpd="sng" algn="ctr">
            <a:solidFill>
              <a:srgbClr val="C50407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>
            <a:lvl1pPr algn="ctr">
              <a:buNone/>
              <a:defRPr/>
            </a:lvl1pPr>
          </a:lstStyle>
          <a:p>
            <a:r>
              <a:rPr lang="en-US" dirty="0" smtClean="0"/>
              <a:t>VALUE DELIVERY STRATEGY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9200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303A27B1-211E-BF46-B750-4979D113CF75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C3A8549F-4697-0948-B992-A75F6CCF68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19200" y="1524000"/>
            <a:ext cx="6705600" cy="2057400"/>
          </a:xfrm>
          <a:solidFill>
            <a:schemeClr val="bg1"/>
          </a:solidFill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fld id="{D15B126E-CB77-514E-A1A4-4653682D9A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029200"/>
          </a:xfrm>
          <a:solidFill>
            <a:schemeClr val="bg1"/>
          </a:solidFill>
          <a:ln w="76200" cmpd="tri">
            <a:solidFill>
              <a:srgbClr val="000090"/>
            </a:solidFill>
          </a:ln>
        </p:spPr>
        <p:txBody>
          <a:bodyPr>
            <a:normAutofit/>
          </a:bodyPr>
          <a:lstStyle>
            <a:lvl1pPr>
              <a:defRPr sz="4000" b="1">
                <a:solidFill>
                  <a:srgbClr val="00009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-111" charset="0"/>
              </a:defRPr>
            </a:lvl1pPr>
          </a:lstStyle>
          <a:p>
            <a:fld id="{D4F7C6BF-EB8D-9A40-8811-057B66A39A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4952" y="6356350"/>
            <a:ext cx="2971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646464"/>
                </a:solidFill>
              </a:rPr>
              <a:t>KC &amp; EMN Collaborative Innovation for Hygiene Products</a:t>
            </a: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A463B-2C54-48C0-8C92-9C5930D08324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3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2724150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20699"/>
                </a:solidFill>
                <a:ea typeface="Arial" pitchFamily="34" charset="0"/>
                <a:cs typeface="Arial" pitchFamily="34" charset="0"/>
              </a:rPr>
              <a:t>Creatively explore customer-experiences in our value-delivery Chain…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5268913"/>
            <a:ext cx="8077200" cy="763587"/>
            <a:chOff x="336" y="3119"/>
            <a:chExt cx="5088" cy="481"/>
          </a:xfrm>
        </p:grpSpPr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2191" y="3119"/>
              <a:ext cx="2081" cy="481"/>
            </a:xfrm>
            <a:prstGeom prst="chevron">
              <a:avLst>
                <a:gd name="adj" fmla="val 108160"/>
              </a:avLst>
            </a:prstGeom>
            <a:solidFill>
              <a:schemeClr val="bg1"/>
            </a:solidFill>
            <a:ln w="28575">
              <a:solidFill>
                <a:srgbClr val="A70E0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 dirty="0">
                <a:ea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36" y="3119"/>
              <a:ext cx="2400" cy="481"/>
            </a:xfrm>
            <a:prstGeom prst="chevron">
              <a:avLst>
                <a:gd name="adj" fmla="val 98452"/>
              </a:avLst>
            </a:prstGeom>
            <a:solidFill>
              <a:schemeClr val="bg1"/>
            </a:solidFill>
            <a:ln w="28575">
              <a:solidFill>
                <a:srgbClr val="A70E0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="1" dirty="0">
                <a:ea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696" y="314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Choose a Complete, Real Value Proposition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552" y="3119"/>
              <a:ext cx="1872" cy="481"/>
            </a:xfrm>
            <a:prstGeom prst="chevron">
              <a:avLst>
                <a:gd name="adj" fmla="val 77117"/>
              </a:avLst>
            </a:prstGeom>
            <a:solidFill>
              <a:schemeClr val="bg1"/>
            </a:solidFill>
            <a:ln w="28575">
              <a:solidFill>
                <a:srgbClr val="A70E0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 dirty="0">
                <a:ea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2640" y="3135"/>
              <a:ext cx="10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Provide </a:t>
              </a:r>
            </a:p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that VP</a:t>
              </a:r>
              <a:endParaRPr lang="en-US" b="1" dirty="0">
                <a:solidFill>
                  <a:srgbClr val="020699"/>
                </a:solidFill>
                <a:ea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936" y="3148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Communicate that VP</a:t>
              </a:r>
              <a:endParaRPr lang="en-US" b="1" dirty="0">
                <a:solidFill>
                  <a:srgbClr val="020699"/>
                </a:solidFill>
                <a:ea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95288" y="4637088"/>
            <a:ext cx="821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20699"/>
                </a:solidFill>
                <a:ea typeface="Arial" pitchFamily="34" charset="0"/>
                <a:cs typeface="Arial" pitchFamily="34" charset="0"/>
              </a:rPr>
              <a:t>…then develop profitable value-delivery strategy for our Business: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81000" y="6299200"/>
            <a:ext cx="838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rgbClr val="020699"/>
                </a:solidFill>
                <a:ea typeface="Arial" pitchFamily="34" charset="0"/>
                <a:cs typeface="Arial" pitchFamily="34" charset="0"/>
              </a:rPr>
              <a:t>CONFIDENTIAL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34963" y="3332163"/>
            <a:ext cx="8474075" cy="1087437"/>
            <a:chOff x="334963" y="3289299"/>
            <a:chExt cx="8474075" cy="1087438"/>
          </a:xfrm>
        </p:grpSpPr>
        <p:pic>
          <p:nvPicPr>
            <p:cNvPr id="17" name="Picture 17"/>
            <p:cNvPicPr preferRelativeResize="0">
              <a:picLocks noChangeArrowheads="1"/>
            </p:cNvPicPr>
            <p:nvPr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4963" y="3289299"/>
              <a:ext cx="8474075" cy="1087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998663" y="3625849"/>
              <a:ext cx="21336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OUR BUSINESS</a:t>
              </a:r>
              <a:endParaRPr lang="en-US" b="1" dirty="0">
                <a:solidFill>
                  <a:srgbClr val="020699"/>
                </a:solidFill>
                <a:ea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810000" y="3505199"/>
              <a:ext cx="1524000" cy="615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 b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IMMEDIATE CUSTOMER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858000" y="3505199"/>
              <a:ext cx="1752600" cy="60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 b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END-USER’S CUSTOMER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5287963" y="3608386"/>
              <a:ext cx="1752600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 b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END-USER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563563" y="3657599"/>
              <a:ext cx="18288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rgbClr val="020699"/>
                  </a:solidFill>
                  <a:ea typeface="Arial" pitchFamily="34" charset="0"/>
                  <a:cs typeface="Arial" pitchFamily="34" charset="0"/>
                </a:rPr>
                <a:t>SUPPLIER</a:t>
              </a:r>
              <a:endParaRPr lang="en-US" b="1" dirty="0">
                <a:solidFill>
                  <a:srgbClr val="020699"/>
                </a:solidFill>
                <a:ea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799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63562" y="1295401"/>
            <a:ext cx="8199437" cy="1295400"/>
          </a:xfrm>
          <a:solidFill>
            <a:srgbClr val="FFFFFF"/>
          </a:solidFill>
          <a:ln w="38100" cap="flat" cmpd="sng" algn="ctr">
            <a:solidFill>
              <a:srgbClr val="C50407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>
            <a:lvl1pPr algn="ctr"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0090"/>
          </a:solidFill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19200" y="1524000"/>
            <a:ext cx="6705600" cy="2057400"/>
          </a:xfrm>
          <a:solidFill>
            <a:schemeClr val="bg1"/>
          </a:solidFill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303A27B1-211E-BF46-B750-4979D113CF75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C3A8549F-4697-0948-B992-A75F6CCF68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0090"/>
          </a:solidFill>
          <a:ln>
            <a:noFill/>
          </a:ln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rgbClr val="000090"/>
            </a:solidFill>
          </a:ln>
        </p:spPr>
        <p:txBody>
          <a:bodyPr>
            <a:normAutofit/>
          </a:bodyPr>
          <a:lstStyle>
            <a:lvl1pPr>
              <a:defRPr sz="1800">
                <a:solidFill>
                  <a:srgbClr val="000090"/>
                </a:solidFill>
              </a:defRPr>
            </a:lvl1pPr>
            <a:lvl2pPr>
              <a:defRPr sz="1800">
                <a:solidFill>
                  <a:srgbClr val="000090"/>
                </a:solidFill>
              </a:defRPr>
            </a:lvl2pPr>
            <a:lvl3pPr>
              <a:defRPr sz="1800">
                <a:solidFill>
                  <a:srgbClr val="000090"/>
                </a:solidFill>
              </a:defRPr>
            </a:lvl3pPr>
            <a:lvl4pPr>
              <a:defRPr sz="1800">
                <a:solidFill>
                  <a:srgbClr val="000090"/>
                </a:solidFill>
              </a:defRPr>
            </a:lvl4pPr>
            <a:lvl5pPr>
              <a:defRPr sz="1800">
                <a:solidFill>
                  <a:srgbClr val="00009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AE7C76D7-22FC-DB4D-8442-D266FA4A73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  <a:solidFill>
            <a:srgbClr val="000090"/>
          </a:solidFill>
          <a:ln>
            <a:noFill/>
          </a:ln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303A27B1-211E-BF46-B750-4979D113CF75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C3A8549F-4697-0948-B992-A75F6CCF68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029200"/>
          </a:xfrm>
          <a:solidFill>
            <a:srgbClr val="000090"/>
          </a:solidFill>
          <a:ln w="203200" cmpd="tri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368AC0BD-2E7E-2444-AFC9-54459B0842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029200"/>
          </a:xfrm>
          <a:solidFill>
            <a:schemeClr val="bg1"/>
          </a:solidFill>
          <a:ln w="76200" cmpd="tri">
            <a:solidFill>
              <a:srgbClr val="000090"/>
            </a:solidFill>
          </a:ln>
        </p:spPr>
        <p:txBody>
          <a:bodyPr>
            <a:normAutofit/>
          </a:bodyPr>
          <a:lstStyle>
            <a:lvl1pPr>
              <a:defRPr sz="4000" b="1">
                <a:solidFill>
                  <a:srgbClr val="00009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8768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>
            <a:lvl1pPr>
              <a:defRPr>
                <a:solidFill>
                  <a:srgbClr val="000090"/>
                </a:solidFill>
                <a:latin typeface="Arial" pitchFamily="34" charset="0"/>
              </a:defRPr>
            </a:lvl1pPr>
          </a:lstStyle>
          <a:p>
            <a:fld id="{6748AD35-EA34-8747-AECB-CC63F1DBD6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B37D27-402D-954F-8F10-013385A605A8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6CDEF-EE41-5C4E-9F7C-674079C09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D8"/>
                </a:solidFill>
                <a:latin typeface="Times New Roman" pitchFamily="34" charset="0"/>
              </a:defRPr>
            </a:lvl1pPr>
          </a:lstStyle>
          <a:p>
            <a:fld id="{303A27B1-211E-BF46-B750-4979D113CF75}" type="datetime1">
              <a:rPr lang="en-US" smtClean="0"/>
              <a:pPr/>
              <a:t>8/25/12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D8"/>
                </a:solidFill>
                <a:latin typeface="Times New Roman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D8"/>
                </a:solidFill>
                <a:latin typeface="Times New Roman" pitchFamily="34" charset="0"/>
              </a:defRPr>
            </a:lvl1pPr>
          </a:lstStyle>
          <a:p>
            <a:fld id="{C3A8549F-4697-0948-B992-A75F6CCF68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  <p:sldLayoutId id="2147483805" r:id="rId17"/>
    <p:sldLayoutId id="2147483709" r:id="rId18"/>
    <p:sldLayoutId id="2147483710" r:id="rId19"/>
    <p:sldLayoutId id="2147483711" r:id="rId20"/>
    <p:sldLayoutId id="2147483715" r:id="rId21"/>
    <p:sldLayoutId id="2147483806" r:id="rId2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ＭＳ Ｐゴシック" pitchFamily="-112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ＭＳ Ｐゴシック" pitchFamily="-112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ＭＳ Ｐゴシック" pitchFamily="-112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203F23"/>
                </a:solidFill>
              </a:rPr>
              <a:t>Typical Interactions in Long, Complex Customer-Chains</a:t>
            </a:r>
            <a:endParaRPr lang="en-US" sz="2000" b="1" dirty="0">
              <a:solidFill>
                <a:srgbClr val="203F2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840" y="3505200"/>
            <a:ext cx="8424507" cy="307777"/>
          </a:xfrm>
          <a:prstGeom prst="rect">
            <a:avLst/>
          </a:prstGeom>
          <a:solidFill>
            <a:srgbClr val="02029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1: Customer’s Customer conveys needs to Customer’s Marketing/Sales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86400" y="21306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840" y="4024293"/>
            <a:ext cx="8424507" cy="1169551"/>
          </a:xfrm>
          <a:prstGeom prst="rect">
            <a:avLst/>
          </a:prstGeom>
          <a:solidFill>
            <a:srgbClr val="CADCD8"/>
          </a:solidFill>
          <a:ln>
            <a:solidFill>
              <a:srgbClr val="0303D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400" b="1" dirty="0" smtClean="0">
                <a:solidFill>
                  <a:srgbClr val="0303C8"/>
                </a:solidFill>
              </a:rPr>
              <a:t>2: </a:t>
            </a:r>
            <a:r>
              <a:rPr lang="en-US" sz="1400" b="1" dirty="0">
                <a:solidFill>
                  <a:srgbClr val="0303C8"/>
                </a:solidFill>
              </a:rPr>
              <a:t>These </a:t>
            </a:r>
            <a:r>
              <a:rPr lang="en-US" sz="1400" b="1" dirty="0" smtClean="0">
                <a:solidFill>
                  <a:srgbClr val="0303C8"/>
                </a:solidFill>
              </a:rPr>
              <a:t>needs are conveyed to supplier-facing functions in Customer – e.g. </a:t>
            </a:r>
            <a:r>
              <a:rPr lang="en-US" sz="1400" b="1" dirty="0">
                <a:solidFill>
                  <a:srgbClr val="0303C8"/>
                </a:solidFill>
              </a:rPr>
              <a:t>R&amp;D/</a:t>
            </a:r>
            <a:r>
              <a:rPr lang="en-US" sz="1400" b="1" dirty="0" smtClean="0">
                <a:solidFill>
                  <a:srgbClr val="0303C8"/>
                </a:solidFill>
              </a:rPr>
              <a:t>Techn, Manuf/Ops, and Procurement</a:t>
            </a:r>
          </a:p>
          <a:p>
            <a:pPr lvl="1"/>
            <a:endParaRPr lang="en-US" sz="1400" b="1" dirty="0" smtClean="0">
              <a:solidFill>
                <a:srgbClr val="0303C8"/>
              </a:solidFill>
            </a:endParaRPr>
          </a:p>
          <a:p>
            <a:pPr lvl="1"/>
            <a:r>
              <a:rPr lang="en-US" sz="1400" b="1" dirty="0" smtClean="0">
                <a:solidFill>
                  <a:srgbClr val="0303C8"/>
                </a:solidFill>
              </a:rPr>
              <a:t>3</a:t>
            </a:r>
            <a:r>
              <a:rPr lang="en-US" sz="1400" b="1" dirty="0">
                <a:solidFill>
                  <a:srgbClr val="0303C8"/>
                </a:solidFill>
              </a:rPr>
              <a:t>: </a:t>
            </a:r>
            <a:r>
              <a:rPr lang="en-US" sz="1400" b="1" dirty="0" smtClean="0">
                <a:solidFill>
                  <a:srgbClr val="0303C8"/>
                </a:solidFill>
              </a:rPr>
              <a:t>These supplier-facing </a:t>
            </a:r>
            <a:r>
              <a:rPr lang="en-US" sz="1400" b="1" dirty="0">
                <a:solidFill>
                  <a:srgbClr val="0303C8"/>
                </a:solidFill>
              </a:rPr>
              <a:t>functions then determine and convey </a:t>
            </a:r>
            <a:r>
              <a:rPr lang="en-US" sz="1400" b="1" dirty="0" smtClean="0">
                <a:solidFill>
                  <a:srgbClr val="0303C8"/>
                </a:solidFill>
              </a:rPr>
              <a:t>product</a:t>
            </a:r>
            <a:r>
              <a:rPr lang="en-US" sz="1400" b="1" dirty="0">
                <a:solidFill>
                  <a:srgbClr val="0303C8"/>
                </a:solidFill>
              </a:rPr>
              <a:t>/service/price needs to our Business (usually with limited/no discussion of Customer’s-Customer’s needs</a:t>
            </a:r>
            <a:r>
              <a:rPr lang="en-US" sz="1400" b="1" dirty="0" smtClean="0">
                <a:solidFill>
                  <a:srgbClr val="0303C8"/>
                </a:solidFill>
              </a:rPr>
              <a:t>)</a:t>
            </a:r>
            <a:endParaRPr lang="en-US" sz="1400" b="1" dirty="0">
              <a:solidFill>
                <a:srgbClr val="0303C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893" y="5417403"/>
            <a:ext cx="8424507" cy="307777"/>
          </a:xfrm>
          <a:prstGeom prst="rect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400" b="1" dirty="0">
                <a:solidFill>
                  <a:srgbClr val="FF0000"/>
                </a:solidFill>
              </a:rPr>
              <a:t>4: Our Business </a:t>
            </a:r>
            <a:r>
              <a:rPr lang="en-US" sz="1400" b="1" dirty="0" smtClean="0">
                <a:solidFill>
                  <a:srgbClr val="FF0000"/>
                </a:solidFill>
              </a:rPr>
              <a:t>tries to meet our Immediate-Customer’s needs with our products/services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5920" y="5933460"/>
            <a:ext cx="8424507" cy="523220"/>
          </a:xfrm>
          <a:prstGeom prst="rect">
            <a:avLst/>
          </a:prstGeom>
          <a:solidFill>
            <a:srgbClr val="CADCD8"/>
          </a:solidFill>
          <a:ln>
            <a:solidFill>
              <a:srgbClr val="0303D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400" b="1" dirty="0">
                <a:solidFill>
                  <a:srgbClr val="0303C8"/>
                </a:solidFill>
              </a:rPr>
              <a:t>5</a:t>
            </a:r>
            <a:r>
              <a:rPr lang="en-US" sz="1400" b="1" dirty="0" smtClean="0">
                <a:solidFill>
                  <a:srgbClr val="0303C8"/>
                </a:solidFill>
              </a:rPr>
              <a:t> </a:t>
            </a:r>
            <a:r>
              <a:rPr lang="en-US" sz="1400" b="1" dirty="0">
                <a:solidFill>
                  <a:srgbClr val="0303C8"/>
                </a:solidFill>
              </a:rPr>
              <a:t>&amp; </a:t>
            </a:r>
            <a:r>
              <a:rPr lang="en-US" sz="1400" b="1" dirty="0" smtClean="0">
                <a:solidFill>
                  <a:srgbClr val="0303C8"/>
                </a:solidFill>
              </a:rPr>
              <a:t>6: Our Immediate-Customer, partly using our product/service, finally tries to meet the Customer’s-Customer’s needs with our Customer’s product/service</a:t>
            </a:r>
            <a:endParaRPr lang="en-US" sz="1400" b="1" dirty="0">
              <a:solidFill>
                <a:srgbClr val="0303C8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28600" y="968043"/>
            <a:ext cx="8610600" cy="2416419"/>
            <a:chOff x="228600" y="1241181"/>
            <a:chExt cx="8610600" cy="2416419"/>
          </a:xfrm>
        </p:grpSpPr>
        <p:grpSp>
          <p:nvGrpSpPr>
            <p:cNvPr id="24" name="Group 23"/>
            <p:cNvGrpSpPr/>
            <p:nvPr/>
          </p:nvGrpSpPr>
          <p:grpSpPr>
            <a:xfrm>
              <a:off x="228600" y="1241181"/>
              <a:ext cx="8610600" cy="2416419"/>
              <a:chOff x="228600" y="1241181"/>
              <a:chExt cx="8610600" cy="2416419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228600" y="1241181"/>
                <a:ext cx="8610600" cy="2416419"/>
                <a:chOff x="228600" y="1244219"/>
                <a:chExt cx="8610600" cy="2416419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228600" y="1244219"/>
                  <a:ext cx="8610600" cy="2416419"/>
                  <a:chOff x="228600" y="1255612"/>
                  <a:chExt cx="8610600" cy="2416419"/>
                </a:xfrm>
              </p:grpSpPr>
              <p:sp>
                <p:nvSpPr>
                  <p:cNvPr id="14" name="AutoShap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74133" y="3135593"/>
                    <a:ext cx="3733800" cy="460238"/>
                  </a:xfrm>
                  <a:prstGeom prst="curvedDownArrow">
                    <a:avLst>
                      <a:gd name="adj1" fmla="val 91584"/>
                      <a:gd name="adj2" fmla="val 188074"/>
                      <a:gd name="adj3" fmla="val 36878"/>
                    </a:avLst>
                  </a:prstGeom>
                  <a:solidFill>
                    <a:srgbClr val="CCFFCC">
                      <a:alpha val="68000"/>
                    </a:srgbClr>
                  </a:solidFill>
                  <a:ln w="952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en-US" sz="1600" dirty="0">
                      <a:solidFill>
                        <a:srgbClr val="FF0000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6" name="Rounded Rectangle 5"/>
                  <p:cNvSpPr/>
                  <p:nvPr/>
                </p:nvSpPr>
                <p:spPr>
                  <a:xfrm>
                    <a:off x="228600" y="1913355"/>
                    <a:ext cx="1143000" cy="1219200"/>
                  </a:xfrm>
                  <a:prstGeom prst="roundRect">
                    <a:avLst/>
                  </a:prstGeom>
                  <a:solidFill>
                    <a:srgbClr val="CCFFCC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FF0000"/>
                        </a:solidFill>
                      </a:rPr>
                      <a:t>Our Business</a:t>
                    </a:r>
                    <a:endParaRPr lang="en-US" sz="1400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9" name="Rounded Rectangle 18"/>
                  <p:cNvSpPr/>
                  <p:nvPr/>
                </p:nvSpPr>
                <p:spPr>
                  <a:xfrm>
                    <a:off x="3048000" y="2362200"/>
                    <a:ext cx="1600200" cy="762000"/>
                  </a:xfrm>
                  <a:prstGeom prst="round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28575" cap="flat" cmpd="sng" algn="ctr">
                    <a:solidFill>
                      <a:srgbClr val="0303D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smtClean="0">
                        <a:solidFill>
                          <a:srgbClr val="0303C8"/>
                        </a:solidFill>
                      </a:rPr>
                      <a:t>R&amp;D/Techn, Manuf/Ops, Procurement</a:t>
                    </a:r>
                    <a:endParaRPr lang="en-US" sz="1200" b="1" dirty="0">
                      <a:solidFill>
                        <a:srgbClr val="0303C8"/>
                      </a:solidFill>
                    </a:endParaRPr>
                  </a:p>
                </p:txBody>
              </p:sp>
              <p:sp>
                <p:nvSpPr>
                  <p:cNvPr id="16" name="AutoShap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4953000" y="3127239"/>
                    <a:ext cx="3657600" cy="544792"/>
                  </a:xfrm>
                  <a:prstGeom prst="curvedDownArrow">
                    <a:avLst>
                      <a:gd name="adj1" fmla="val 70344"/>
                      <a:gd name="adj2" fmla="val 160368"/>
                      <a:gd name="adj3" fmla="val 31453"/>
                    </a:avLst>
                  </a:prstGeom>
                  <a:solidFill>
                    <a:srgbClr val="BBE0E3">
                      <a:alpha val="58000"/>
                    </a:srgbClr>
                  </a:solidFill>
                  <a:ln w="9525">
                    <a:solidFill>
                      <a:srgbClr val="0303D1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" name="Rounded Rectangle 4"/>
                  <p:cNvSpPr/>
                  <p:nvPr/>
                </p:nvSpPr>
                <p:spPr>
                  <a:xfrm>
                    <a:off x="3048000" y="1828800"/>
                    <a:ext cx="3276600" cy="533398"/>
                  </a:xfrm>
                  <a:prstGeom prst="round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28575" cap="flat" cmpd="sng" algn="ctr">
                    <a:solidFill>
                      <a:srgbClr val="0303D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0303C8"/>
                        </a:solidFill>
                      </a:rPr>
                      <a:t>Our Immediate Customer</a:t>
                    </a:r>
                    <a:endParaRPr lang="en-US" sz="1400" b="1" dirty="0">
                      <a:solidFill>
                        <a:srgbClr val="0303C8"/>
                      </a:solidFill>
                    </a:endParaRPr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1219200" y="1981200"/>
                    <a:ext cx="1930400" cy="76944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chemeClr val="bg2"/>
                        </a:solidFill>
                        <a:latin typeface="+mn-lt"/>
                      </a:rPr>
                      <a:t>Typically: limited discussion of </a:t>
                    </a:r>
                  </a:p>
                  <a:p>
                    <a:pPr algn="ctr"/>
                    <a:r>
                      <a:rPr lang="en-US" sz="1100" b="1" dirty="0" smtClean="0">
                        <a:solidFill>
                          <a:schemeClr val="bg2"/>
                        </a:solidFill>
                        <a:latin typeface="+mn-lt"/>
                      </a:rPr>
                      <a:t>Customer’s-</a:t>
                    </a:r>
                  </a:p>
                  <a:p>
                    <a:pPr algn="ctr"/>
                    <a:r>
                      <a:rPr lang="en-US" sz="1100" b="1" dirty="0" smtClean="0">
                        <a:solidFill>
                          <a:schemeClr val="bg2"/>
                        </a:solidFill>
                        <a:latin typeface="+mn-lt"/>
                      </a:rPr>
                      <a:t>Customer’s needs</a:t>
                    </a:r>
                    <a:endParaRPr lang="en-US" sz="1100" b="1" dirty="0">
                      <a:solidFill>
                        <a:schemeClr val="bg2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21" name="Rounded Rectangle 20"/>
                  <p:cNvSpPr/>
                  <p:nvPr/>
                </p:nvSpPr>
                <p:spPr>
                  <a:xfrm>
                    <a:off x="4800600" y="2363233"/>
                    <a:ext cx="1524000" cy="762000"/>
                  </a:xfrm>
                  <a:prstGeom prst="round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 w="28575" cap="flat" cmpd="sng" algn="ctr">
                    <a:solidFill>
                      <a:srgbClr val="0303D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smtClean="0">
                        <a:solidFill>
                          <a:srgbClr val="0303C8"/>
                        </a:solidFill>
                      </a:rPr>
                      <a:t> Marketing, Sales </a:t>
                    </a:r>
                    <a:endParaRPr lang="en-US" sz="1200" b="1" dirty="0">
                      <a:solidFill>
                        <a:srgbClr val="0303C8"/>
                      </a:solidFill>
                    </a:endParaRPr>
                  </a:p>
                </p:txBody>
              </p:sp>
              <p:sp>
                <p:nvSpPr>
                  <p:cNvPr id="8" name="AutoShape 18"/>
                  <p:cNvSpPr>
                    <a:spLocks noChangeArrowheads="1"/>
                  </p:cNvSpPr>
                  <p:nvPr/>
                </p:nvSpPr>
                <p:spPr bwMode="auto">
                  <a:xfrm rot="9974617" flipV="1">
                    <a:off x="5367263" y="1448835"/>
                    <a:ext cx="3255406" cy="932067"/>
                  </a:xfrm>
                  <a:prstGeom prst="curvedDownArrow">
                    <a:avLst>
                      <a:gd name="adj1" fmla="val 46585"/>
                      <a:gd name="adj2" fmla="val 95874"/>
                      <a:gd name="adj3" fmla="val 48294"/>
                    </a:avLst>
                  </a:prstGeom>
                  <a:solidFill>
                    <a:schemeClr val="bg2">
                      <a:lumMod val="75000"/>
                    </a:schemeClr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  <a:latin typeface="+mn-lt"/>
                      </a:rPr>
                      <a:t>       </a:t>
                    </a:r>
                    <a:r>
                      <a:rPr lang="en-US" sz="1600" dirty="0" smtClean="0">
                        <a:solidFill>
                          <a:schemeClr val="bg1"/>
                        </a:solidFill>
                        <a:latin typeface="+mn-lt"/>
                      </a:rPr>
                      <a:t>1</a:t>
                    </a:r>
                    <a:endParaRPr lang="en-US" sz="1600" dirty="0">
                      <a:solidFill>
                        <a:schemeClr val="bg1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7" name="Rounded Rectangle 6"/>
                  <p:cNvSpPr/>
                  <p:nvPr/>
                </p:nvSpPr>
                <p:spPr>
                  <a:xfrm>
                    <a:off x="7162800" y="1828801"/>
                    <a:ext cx="1676400" cy="1295400"/>
                  </a:xfrm>
                  <a:prstGeom prst="round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28575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chemeClr val="bg1"/>
                        </a:solidFill>
                      </a:rPr>
                      <a:t>Our Customer’s Customer</a:t>
                    </a:r>
                    <a:endParaRPr lang="en-US" sz="1400" b="1" dirty="0">
                      <a:solidFill>
                        <a:schemeClr val="bg1"/>
                      </a:solidFill>
                    </a:endParaRPr>
                  </a:p>
                </p:txBody>
              </p:sp>
              <p:cxnSp>
                <p:nvCxnSpPr>
                  <p:cNvPr id="37" name="Straight Arrow Connector 36"/>
                  <p:cNvCxnSpPr/>
                  <p:nvPr/>
                </p:nvCxnSpPr>
                <p:spPr>
                  <a:xfrm>
                    <a:off x="2819400" y="2514600"/>
                    <a:ext cx="330200" cy="0"/>
                  </a:xfrm>
                  <a:prstGeom prst="straightConnector1">
                    <a:avLst/>
                  </a:prstGeom>
                  <a:ln>
                    <a:solidFill>
                      <a:schemeClr val="bg2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Arrow Connector 38"/>
                  <p:cNvCxnSpPr/>
                  <p:nvPr/>
                </p:nvCxnSpPr>
                <p:spPr>
                  <a:xfrm flipH="1">
                    <a:off x="1219200" y="2514600"/>
                    <a:ext cx="381000" cy="0"/>
                  </a:xfrm>
                  <a:prstGeom prst="straightConnector1">
                    <a:avLst/>
                  </a:prstGeom>
                  <a:ln>
                    <a:solidFill>
                      <a:srgbClr val="0303D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AutoShape 18"/>
                  <p:cNvSpPr>
                    <a:spLocks noChangeArrowheads="1"/>
                  </p:cNvSpPr>
                  <p:nvPr/>
                </p:nvSpPr>
                <p:spPr bwMode="auto">
                  <a:xfrm rot="11180217" flipV="1">
                    <a:off x="272498" y="1255612"/>
                    <a:ext cx="3375386" cy="982278"/>
                  </a:xfrm>
                  <a:prstGeom prst="curvedDownArrow">
                    <a:avLst>
                      <a:gd name="adj1" fmla="val 38956"/>
                      <a:gd name="adj2" fmla="val 76952"/>
                      <a:gd name="adj3" fmla="val 63022"/>
                    </a:avLst>
                  </a:prstGeom>
                  <a:solidFill>
                    <a:srgbClr val="CADCD8"/>
                  </a:solidFill>
                  <a:ln w="9525">
                    <a:solidFill>
                      <a:srgbClr val="0303D1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r>
                      <a:rPr lang="en-US" sz="1600" dirty="0" smtClean="0"/>
                      <a:t>          3</a:t>
                    </a:r>
                    <a:endParaRPr lang="en-US" sz="1600" dirty="0"/>
                  </a:p>
                </p:txBody>
              </p:sp>
            </p:grpSp>
            <p:sp>
              <p:nvSpPr>
                <p:cNvPr id="31" name="Left Arrow 30"/>
                <p:cNvSpPr/>
                <p:nvPr/>
              </p:nvSpPr>
              <p:spPr>
                <a:xfrm>
                  <a:off x="4422240" y="2438400"/>
                  <a:ext cx="533400" cy="307178"/>
                </a:xfrm>
                <a:prstGeom prst="leftArrow">
                  <a:avLst/>
                </a:prstGeom>
                <a:solidFill>
                  <a:srgbClr val="CADCD8"/>
                </a:solidFill>
                <a:ln>
                  <a:solidFill>
                    <a:srgbClr val="0303D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200" dirty="0">
                      <a:solidFill>
                        <a:srgbClr val="0303D1"/>
                      </a:solidFill>
                    </a:rPr>
                    <a:t>2</a:t>
                  </a:r>
                </a:p>
              </p:txBody>
            </p:sp>
            <p:sp>
              <p:nvSpPr>
                <p:cNvPr id="32" name="Right Arrow 31"/>
                <p:cNvSpPr/>
                <p:nvPr/>
              </p:nvSpPr>
              <p:spPr>
                <a:xfrm rot="60000">
                  <a:off x="4422240" y="2740822"/>
                  <a:ext cx="533400" cy="307178"/>
                </a:xfrm>
                <a:prstGeom prst="rightArrow">
                  <a:avLst/>
                </a:prstGeom>
                <a:solidFill>
                  <a:srgbClr val="CADCD8"/>
                </a:solidFill>
                <a:ln>
                  <a:solidFill>
                    <a:srgbClr val="0303D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200" dirty="0" smtClean="0">
                      <a:solidFill>
                        <a:srgbClr val="0303D1"/>
                      </a:solidFill>
                    </a:rPr>
                    <a:t>5</a:t>
                  </a:r>
                  <a:endParaRPr lang="en-US" sz="1200" dirty="0">
                    <a:solidFill>
                      <a:srgbClr val="0303D1"/>
                    </a:solidFill>
                  </a:endParaRP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3276600" y="3121223"/>
                <a:ext cx="7305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  <a:latin typeface="+mn-lt"/>
                  </a:rPr>
                  <a:t>4</a:t>
                </a:r>
                <a:endParaRPr lang="en-US" sz="1400" b="1" dirty="0" smtClean="0">
                  <a:solidFill>
                    <a:srgbClr val="FF0000"/>
                  </a:solidFill>
                  <a:latin typeface="+mn-lt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7696200" y="31212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303C8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524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ial theme">
  <a:themeElements>
    <a:clrScheme name="Theme Color B">
      <a:dk1>
        <a:srgbClr val="0303C8"/>
      </a:dk1>
      <a:lt1>
        <a:srgbClr val="FFF7FD"/>
      </a:lt1>
      <a:dk2>
        <a:srgbClr val="FFF8FF"/>
      </a:dk2>
      <a:lt2>
        <a:srgbClr val="0303D1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Arial theme.thmx</Template>
  <TotalTime>16562</TotalTime>
  <Words>170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 theme</vt:lpstr>
      <vt:lpstr>Typical Interactions in Long, Complex Customer-Chains</vt:lpstr>
    </vt:vector>
  </TitlesOfParts>
  <Company>The DPV Group,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J. Lanning</dc:creator>
  <cp:lastModifiedBy>Michael J. Lanning</cp:lastModifiedBy>
  <cp:revision>203</cp:revision>
  <dcterms:created xsi:type="dcterms:W3CDTF">2010-04-04T18:37:40Z</dcterms:created>
  <dcterms:modified xsi:type="dcterms:W3CDTF">2012-08-25T22:42:09Z</dcterms:modified>
</cp:coreProperties>
</file>